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Fira Sans Light" panose="020B04030500000200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Fira Sans" panose="020B05030500000200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ira Sans" panose="020B0503050000020004" pitchFamily="34" charset="0"/>
              </a:rPr>
              <a:t>Chance of developing SCC within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Low Susceptibility individuals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0.04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Susceptibility individuals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0.14000000000000001</c:v>
                </c:pt>
                <c:pt idx="1">
                  <c:v>0.09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56307344"/>
        <c:axId val="856308976"/>
      </c:barChart>
      <c:catAx>
        <c:axId val="85630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308976"/>
        <c:crosses val="autoZero"/>
        <c:auto val="1"/>
        <c:lblAlgn val="ctr"/>
        <c:lblOffset val="100"/>
        <c:noMultiLvlLbl val="0"/>
      </c:catAx>
      <c:valAx>
        <c:axId val="85630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630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Squamous Cell Carcinoma</a:t>
            </a:r>
            <a:endParaRPr lang="en-US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6858000" y="1849212"/>
            <a:ext cx="5096800" cy="334877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Skin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History of exposure to irritants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16583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529357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Medical History                 Shave Biopsy		       Punch Biopsy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77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Epithelial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  <a:endParaRPr lang="en-US" sz="2000" b="1" dirty="0" smtClean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Basement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Dysplasia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Bizarre Mitotic 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Differentiation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74" y="3319889"/>
            <a:ext cx="4340110" cy="32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0" y="388017"/>
            <a:ext cx="4213980" cy="316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466120" y="4553905"/>
            <a:ext cx="273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Poorly </a:t>
            </a:r>
            <a:r>
              <a:rPr lang="en-US" sz="2000" b="1" dirty="0" smtClean="0"/>
              <a:t>differentiated</a:t>
            </a:r>
          </a:p>
          <a:p>
            <a:r>
              <a:rPr lang="en-US" sz="2000" dirty="0" smtClean="0"/>
              <a:t>More </a:t>
            </a:r>
            <a:r>
              <a:rPr lang="en-US" sz="2000" dirty="0"/>
              <a:t>pleomorphic cells and no keratinization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3714" y="1275694"/>
            <a:ext cx="2962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Well differentiated</a:t>
            </a:r>
          </a:p>
          <a:p>
            <a:r>
              <a:rPr lang="en-US" sz="2000" dirty="0" smtClean="0"/>
              <a:t>Prominent keratinization and “Pearl-like” structures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360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9" y="2130727"/>
            <a:ext cx="4264424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1683" y="5631543"/>
            <a:ext cx="9323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    Conventional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   </a:t>
            </a:r>
            <a:r>
              <a:rPr lang="en-US" sz="2400" dirty="0" err="1" smtClean="0">
                <a:latin typeface="Fira Sans" panose="020B0503050000020004" pitchFamily="34" charset="0"/>
              </a:rPr>
              <a:t>Verrucous</a:t>
            </a:r>
            <a:r>
              <a:rPr lang="en-US" sz="2400" dirty="0" smtClean="0">
                <a:latin typeface="Fira Sans" panose="020B0503050000020004" pitchFamily="34" charset="0"/>
              </a:rPr>
              <a:t> </a:t>
            </a:r>
            <a:r>
              <a:rPr lang="en-US" sz="2400" dirty="0">
                <a:latin typeface="Fira Sans" panose="020B0503050000020004" pitchFamily="34" charset="0"/>
              </a:rPr>
              <a:t>Carcinoma</a:t>
            </a:r>
          </a:p>
        </p:txBody>
      </p:sp>
    </p:spTree>
    <p:extLst>
      <p:ext uri="{BB962C8B-B14F-4D97-AF65-F5344CB8AC3E}">
        <p14:creationId xmlns:p14="http://schemas.microsoft.com/office/powerpoint/2010/main" val="375302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969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Adenoid </a:t>
            </a:r>
            <a:r>
              <a:rPr lang="en-US" sz="2400" dirty="0" smtClean="0">
                <a:latin typeface="Fira Sans" panose="020B0503050000020004" pitchFamily="34" charset="0"/>
              </a:rPr>
              <a:t>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</a:t>
            </a:r>
            <a:r>
              <a:rPr lang="en-US" sz="2400" dirty="0">
                <a:latin typeface="Fira Sans" panose="020B0503050000020004" pitchFamily="34" charset="0"/>
              </a:rPr>
              <a:t>   </a:t>
            </a:r>
            <a:r>
              <a:rPr lang="en-US" sz="2400" dirty="0" smtClean="0">
                <a:latin typeface="Fira Sans" panose="020B0503050000020004" pitchFamily="34" charset="0"/>
              </a:rPr>
              <a:t>  Spindle cell carcinoma</a:t>
            </a:r>
            <a:endParaRPr lang="en-US" sz="2400" dirty="0">
              <a:latin typeface="Fira Sans" panose="020B05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2130726"/>
            <a:ext cx="4264425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12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3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</a:t>
            </a:r>
            <a:r>
              <a:rPr lang="en-US" sz="2400" dirty="0" smtClean="0">
                <a:latin typeface="Fira Sans" panose="020B0503050000020004" pitchFamily="34" charset="0"/>
              </a:rPr>
              <a:t>Clear cell 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Transitional </a:t>
            </a:r>
            <a:r>
              <a:rPr lang="en-US" sz="2400" dirty="0">
                <a:latin typeface="Fira Sans" panose="020B0503050000020004" pitchFamily="34" charset="0"/>
              </a:rPr>
              <a:t>Cell Carcinoma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8" y="2130726"/>
            <a:ext cx="4355743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7" y="2130726"/>
            <a:ext cx="4346075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459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1. Border’s System (1927)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According to differentiation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75-100% of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50-75% of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25-50% of 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IV: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0-25% of the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20" y="2010227"/>
            <a:ext cx="4499431" cy="3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126480" y="5488727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 </a:t>
            </a:r>
            <a:r>
              <a:rPr lang="en-US" sz="2000" dirty="0" smtClean="0"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latin typeface="Fira Sans" panose="020B0503050000020004" pitchFamily="34" charset="0"/>
              </a:rPr>
              <a:t>differentiated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</a:p>
          <a:p>
            <a:pPr algn="ctr"/>
            <a:r>
              <a:rPr lang="en-US" sz="2000" dirty="0" smtClean="0">
                <a:latin typeface="Fira Sans" panose="020B0503050000020004" pitchFamily="34" charset="0"/>
              </a:rPr>
              <a:t>50-75</a:t>
            </a:r>
            <a:r>
              <a:rPr lang="en-US" sz="2000" dirty="0">
                <a:latin typeface="Fira Sans" panose="020B0503050000020004" pitchFamily="34" charset="0"/>
              </a:rPr>
              <a:t>% of cells are differentiated</a:t>
            </a:r>
          </a:p>
        </p:txBody>
      </p:sp>
    </p:spTree>
    <p:extLst>
      <p:ext uri="{BB962C8B-B14F-4D97-AF65-F5344CB8AC3E}">
        <p14:creationId xmlns:p14="http://schemas.microsoft.com/office/powerpoint/2010/main" val="253086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Pindborg’s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(1997)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Based on Border’s System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Moderately differentiated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2" y="2155372"/>
            <a:ext cx="4324920" cy="324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4705" y="5616732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III </a:t>
            </a:r>
            <a:r>
              <a:rPr lang="en-US" sz="2000" dirty="0" smtClean="0">
                <a:latin typeface="Fira Sans" panose="020B0503050000020004" pitchFamily="34" charset="0"/>
              </a:rPr>
              <a:t>Poorly differentiated tumor</a:t>
            </a:r>
          </a:p>
        </p:txBody>
      </p:sp>
    </p:spTree>
    <p:extLst>
      <p:ext uri="{BB962C8B-B14F-4D97-AF65-F5344CB8AC3E}">
        <p14:creationId xmlns:p14="http://schemas.microsoft.com/office/powerpoint/2010/main" val="2435671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Other Systems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Anneroth et al (1987)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Bryne’s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invasive front grading (1989, 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1992)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Jakobbson et al (1973)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Fisher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Lund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Willen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Crissman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(1980)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3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Markers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97279" y="2347432"/>
            <a:ext cx="4331063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Tissue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 smtClean="0">
                <a:solidFill>
                  <a:schemeClr val="tx1"/>
                </a:solidFill>
                <a:latin typeface="Fira Sans" panose="020B0503050000020004" pitchFamily="34" charset="0"/>
              </a:rPr>
              <a:t>Cytokeratins</a:t>
            </a:r>
            <a:endParaRPr lang="en-US" sz="17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Type 4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collagen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Laminin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Salivary Markers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Most Recent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)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Calcium-</a:t>
            </a: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bindingprotein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MRP14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Serum levels of tumor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Carcinoembryonic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antigen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Squamous 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cell carcinoma antigen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811"/>
          <a:stretch/>
        </p:blipFill>
        <p:spPr>
          <a:xfrm>
            <a:off x="6126480" y="2347432"/>
            <a:ext cx="4733003" cy="3091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471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 txBox="1">
            <a:spLocks/>
          </p:cNvSpPr>
          <p:nvPr/>
        </p:nvSpPr>
        <p:spPr>
          <a:xfrm>
            <a:off x="1097280" y="2855433"/>
            <a:ext cx="6783978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Good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Moderate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Worse prognosis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097280" y="286603"/>
            <a:ext cx="10058400" cy="21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Prognosis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According to Grading and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Differentation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31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3307079"/>
            <a:ext cx="3200400" cy="33791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 Stimulation by irritants</a:t>
            </a:r>
            <a:r>
              <a:rPr lang="en-US" sz="2000" dirty="0" smtClean="0">
                <a:latin typeface="Fira Sans" panose="020B0503050000020004" pitchFamily="34" charset="0"/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DNA Mutation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3059"/>
            <a:ext cx="5676900" cy="4563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130800" y="55372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</a:rPr>
              <a:t>Squamous cell carcinoma at the junction between the corner of the mouth and cheeks</a:t>
            </a:r>
          </a:p>
        </p:txBody>
      </p:sp>
    </p:spTree>
    <p:extLst>
      <p:ext uri="{BB962C8B-B14F-4D97-AF65-F5344CB8AC3E}">
        <p14:creationId xmlns:p14="http://schemas.microsoft.com/office/powerpoint/2010/main" val="712201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22" y="514420"/>
            <a:ext cx="723467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3"/>
                </a:solidFill>
                <a:effectLst/>
                <a:latin typeface="Fira Sans" panose="020B0503050000020004" pitchFamily="34" charset="0"/>
              </a:rPr>
              <a:t>Thank You</a:t>
            </a:r>
            <a:endParaRPr lang="en-US" sz="11500" b="1" cap="none" spc="0" dirty="0">
              <a:ln/>
              <a:solidFill>
                <a:schemeClr val="accent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22" y="2122468"/>
            <a:ext cx="55846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162471 </a:t>
            </a:r>
            <a:r>
              <a:rPr lang="en-US" sz="2400" dirty="0" smtClean="0"/>
              <a:t>	Ahmed </a:t>
            </a:r>
            <a:r>
              <a:rPr lang="en-US" sz="2400" dirty="0" err="1" smtClean="0"/>
              <a:t>Alkarkhi</a:t>
            </a:r>
            <a:endParaRPr lang="en-US" sz="2400" dirty="0" smtClean="0"/>
          </a:p>
          <a:p>
            <a:r>
              <a:rPr lang="en-US" sz="2400" dirty="0" smtClean="0"/>
              <a:t>161369 </a:t>
            </a:r>
            <a:r>
              <a:rPr lang="en-US" sz="2400" dirty="0" smtClean="0"/>
              <a:t>	</a:t>
            </a:r>
            <a:r>
              <a:rPr lang="en-US" sz="2400" dirty="0" err="1"/>
              <a:t>Abdelrahman</a:t>
            </a:r>
            <a:r>
              <a:rPr lang="en-US" sz="2400" dirty="0"/>
              <a:t> </a:t>
            </a:r>
            <a:r>
              <a:rPr lang="en-US" sz="2400" dirty="0" err="1"/>
              <a:t>Moustafa</a:t>
            </a:r>
            <a:r>
              <a:rPr lang="en-US" sz="2400" dirty="0"/>
              <a:t> </a:t>
            </a:r>
            <a:r>
              <a:rPr lang="en-US" sz="2400" dirty="0" err="1"/>
              <a:t>Elbanna</a:t>
            </a:r>
            <a:endParaRPr lang="en-US" sz="2400" dirty="0"/>
          </a:p>
          <a:p>
            <a:r>
              <a:rPr lang="en-US" sz="2400" dirty="0"/>
              <a:t>161477 </a:t>
            </a:r>
            <a:r>
              <a:rPr lang="en-US" sz="2400" dirty="0" smtClean="0"/>
              <a:t>	</a:t>
            </a:r>
            <a:r>
              <a:rPr lang="en-US" sz="2400" dirty="0" err="1" smtClean="0"/>
              <a:t>Abdalla</a:t>
            </a:r>
            <a:r>
              <a:rPr lang="en-US" sz="2400" dirty="0" smtClean="0"/>
              <a:t> </a:t>
            </a:r>
            <a:r>
              <a:rPr lang="en-US" sz="2400" dirty="0" smtClean="0"/>
              <a:t>Mahmoud</a:t>
            </a:r>
          </a:p>
          <a:p>
            <a:r>
              <a:rPr lang="en-US" sz="2400" dirty="0"/>
              <a:t>164205	Ahmed Mohamed </a:t>
            </a:r>
            <a:r>
              <a:rPr lang="en-US" sz="2400" dirty="0" err="1" smtClean="0"/>
              <a:t>Zwam</a:t>
            </a:r>
            <a:endParaRPr lang="en-US" sz="2400" dirty="0"/>
          </a:p>
          <a:p>
            <a:r>
              <a:rPr lang="en-US" sz="2400" dirty="0"/>
              <a:t>162927 </a:t>
            </a:r>
            <a:r>
              <a:rPr lang="en-US" sz="2400" dirty="0" smtClean="0"/>
              <a:t>	</a:t>
            </a:r>
            <a:r>
              <a:rPr lang="en-US" sz="2400" dirty="0" err="1" smtClean="0"/>
              <a:t>Hossam</a:t>
            </a:r>
            <a:r>
              <a:rPr lang="en-US" sz="2400" dirty="0" smtClean="0"/>
              <a:t> </a:t>
            </a:r>
            <a:r>
              <a:rPr lang="en-US" sz="2400" dirty="0" err="1" smtClean="0"/>
              <a:t>Raafat</a:t>
            </a:r>
            <a:endParaRPr lang="en-US" sz="2400" dirty="0"/>
          </a:p>
          <a:p>
            <a:r>
              <a:rPr lang="en-US" sz="2400" dirty="0"/>
              <a:t>161753 </a:t>
            </a:r>
            <a:r>
              <a:rPr lang="en-US" sz="2400" dirty="0" smtClean="0"/>
              <a:t>	Karim </a:t>
            </a:r>
            <a:r>
              <a:rPr lang="en-US" sz="2400" dirty="0" err="1" smtClean="0"/>
              <a:t>Gamal</a:t>
            </a:r>
            <a:endParaRPr lang="en-US" sz="2400" dirty="0"/>
          </a:p>
          <a:p>
            <a:r>
              <a:rPr lang="en-US" sz="2400" dirty="0" smtClean="0"/>
              <a:t>160313 	Mohamed </a:t>
            </a:r>
            <a:r>
              <a:rPr lang="en-US" sz="2400" dirty="0" err="1" smtClean="0"/>
              <a:t>Magdy</a:t>
            </a:r>
            <a:endParaRPr lang="en-US" sz="2400" dirty="0" smtClean="0"/>
          </a:p>
          <a:p>
            <a:r>
              <a:rPr lang="en-US" sz="2400" dirty="0" smtClean="0"/>
              <a:t>162981 	</a:t>
            </a:r>
            <a:r>
              <a:rPr lang="en-US" sz="2400" dirty="0" err="1" smtClean="0"/>
              <a:t>Mohanad</a:t>
            </a:r>
            <a:r>
              <a:rPr lang="en-US" sz="2400" dirty="0" smtClean="0"/>
              <a:t> </a:t>
            </a:r>
            <a:r>
              <a:rPr lang="en-US" sz="2400" dirty="0" err="1" smtClean="0"/>
              <a:t>Hesham</a:t>
            </a:r>
            <a:endParaRPr lang="en-US" sz="2400" dirty="0"/>
          </a:p>
          <a:p>
            <a:r>
              <a:rPr lang="en-US" sz="2400" dirty="0"/>
              <a:t>165191 </a:t>
            </a:r>
            <a:r>
              <a:rPr lang="en-US" sz="2400" dirty="0" smtClean="0"/>
              <a:t>	Omar Ahmed</a:t>
            </a:r>
            <a:endParaRPr lang="en-US" sz="2400" dirty="0"/>
          </a:p>
          <a:p>
            <a:r>
              <a:rPr lang="en-US" sz="2400" dirty="0"/>
              <a:t>184391 </a:t>
            </a:r>
            <a:r>
              <a:rPr lang="en-US" sz="2400" dirty="0" smtClean="0"/>
              <a:t>	</a:t>
            </a:r>
            <a:r>
              <a:rPr lang="en-US" sz="2400" dirty="0" err="1" smtClean="0"/>
              <a:t>Rany</a:t>
            </a:r>
            <a:r>
              <a:rPr lang="en-US" sz="2400" dirty="0" smtClean="0"/>
              <a:t> </a:t>
            </a:r>
            <a:r>
              <a:rPr lang="en-US" sz="2400" dirty="0" err="1" smtClean="0"/>
              <a:t>Magdy</a:t>
            </a:r>
            <a:endParaRPr lang="en-US" sz="2400" dirty="0"/>
          </a:p>
          <a:p>
            <a:r>
              <a:rPr lang="en-US" sz="2400" dirty="0"/>
              <a:t>160867 </a:t>
            </a:r>
            <a:r>
              <a:rPr lang="en-US" sz="2400" dirty="0" smtClean="0"/>
              <a:t>	Yasmeen </a:t>
            </a:r>
            <a:r>
              <a:rPr lang="en-US" sz="2400" dirty="0" err="1"/>
              <a:t>Gamal</a:t>
            </a:r>
            <a:r>
              <a:rPr lang="en-US" sz="2400" dirty="0"/>
              <a:t> </a:t>
            </a:r>
            <a:r>
              <a:rPr lang="en-US" sz="2400" dirty="0" err="1" smtClean="0"/>
              <a:t>Abdelsalam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42" y="1058703"/>
            <a:ext cx="3497805" cy="444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313" y="5320238"/>
            <a:ext cx="472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ira Sans" panose="020B0503050000020004" pitchFamily="34" charset="0"/>
              </a:rPr>
              <a:t>For External notes and references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4" name="Content Placeholder 3" descr="C:\Users\ExaMpLeNew\Desktop\Screenshot_2015-12-07-20-41-51-93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9859"/>
            <a:ext cx="2764928" cy="4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856846"/>
            <a:ext cx="6680200" cy="361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    Smoking									UVA and UVB rays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28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 2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0" y="2585391"/>
            <a:ext cx="3308277" cy="2490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55" y="2585391"/>
            <a:ext cx="3576045" cy="249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Old </a:t>
            </a:r>
            <a:r>
              <a:rPr lang="en-US" sz="2400" dirty="0"/>
              <a:t>age &amp; Race				</a:t>
            </a:r>
            <a:r>
              <a:rPr lang="en-US" sz="2400" dirty="0" smtClean="0"/>
              <a:t>	</a:t>
            </a:r>
            <a:r>
              <a:rPr lang="en-US" sz="2400" dirty="0"/>
              <a:t>	History of Precancerous lesion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-1018" r="11200" b="1018"/>
          <a:stretch/>
        </p:blipFill>
        <p:spPr>
          <a:xfrm>
            <a:off x="1008063" y="2585391"/>
            <a:ext cx="2954337" cy="249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577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Oncogenes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&amp; Tumor </a:t>
            </a:r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suppressor genes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10320020" cy="3671994"/>
          </a:xfrm>
        </p:spPr>
        <p:txBody>
          <a:bodyPr>
            <a:normAutofit/>
          </a:bodyPr>
          <a:lstStyle/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Deactivation of the p53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gene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Upregulated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c-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Myc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expression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Loss of retinoblastoma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gene (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Rb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) function</a:t>
            </a: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51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Fira Sans" panose="020B0503050000020004" pitchFamily="34" charset="0"/>
              </a:rPr>
              <a:t>1 Million new cases in the US each year</a:t>
            </a:r>
            <a:endParaRPr lang="en-US" sz="2000" dirty="0">
              <a:latin typeface="Fira Sans" panose="020B0503050000020004" pitchFamily="34" charset="0"/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3484456917"/>
              </p:ext>
            </p:extLst>
          </p:nvPr>
        </p:nvGraphicFramePr>
        <p:xfrm>
          <a:off x="4521200" y="1130300"/>
          <a:ext cx="7362189" cy="490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884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Presentation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Persistent, thick, scaly patches that may </a:t>
            </a:r>
            <a:r>
              <a:rPr lang="en-US" sz="2000" dirty="0" smtClean="0">
                <a:latin typeface="Fira Sans" panose="020B0503050000020004" pitchFamily="34" charset="0"/>
              </a:rPr>
              <a:t>bleed.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It </a:t>
            </a:r>
            <a:r>
              <a:rPr lang="en-US" sz="2000" dirty="0">
                <a:latin typeface="Fira Sans" panose="020B0503050000020004" pitchFamily="34" charset="0"/>
              </a:rPr>
              <a:t>can be a white-</a:t>
            </a:r>
            <a:r>
              <a:rPr lang="en-US" sz="2000" dirty="0" err="1">
                <a:latin typeface="Fira Sans" panose="020B0503050000020004" pitchFamily="34" charset="0"/>
              </a:rPr>
              <a:t>ish</a:t>
            </a:r>
            <a:r>
              <a:rPr lang="en-US" sz="2000" dirty="0">
                <a:latin typeface="Fira Sans" panose="020B0503050000020004" pitchFamily="34" charset="0"/>
              </a:rPr>
              <a:t> or </a:t>
            </a:r>
            <a:r>
              <a:rPr lang="en-US" sz="2000" dirty="0" smtClean="0">
                <a:latin typeface="Fira Sans" panose="020B0503050000020004" pitchFamily="34" charset="0"/>
              </a:rPr>
              <a:t>reddish lesion.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Wart-like growths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Signs </a:t>
            </a:r>
            <a:r>
              <a:rPr lang="en-US" sz="2000" dirty="0">
                <a:latin typeface="Fira Sans" panose="020B0503050000020004" pitchFamily="34" charset="0"/>
              </a:rPr>
              <a:t>of sun damage such as wrinkling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4" y="594359"/>
            <a:ext cx="3196336" cy="305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106" y="1971506"/>
            <a:ext cx="3724194" cy="241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4" y="4055402"/>
            <a:ext cx="3607515" cy="2341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93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Differential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diagnosis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Basal Cell Carcinoma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639108"/>
            <a:ext cx="5676900" cy="319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55543" y="3034854"/>
            <a:ext cx="400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80</a:t>
            </a:r>
            <a:r>
              <a:rPr lang="en-US" dirty="0">
                <a:latin typeface="Fira Sans" panose="020B0503050000020004" pitchFamily="34" charset="0"/>
              </a:rPr>
              <a:t>% of s</a:t>
            </a:r>
            <a:r>
              <a:rPr lang="en-US" dirty="0" smtClean="0">
                <a:latin typeface="Fira Sans" panose="020B0503050000020004" pitchFamily="34" charset="0"/>
              </a:rPr>
              <a:t>kin cancer cases </a:t>
            </a:r>
            <a:r>
              <a:rPr lang="en-US" dirty="0">
                <a:latin typeface="Fira Sans" panose="020B0503050000020004" pitchFamily="34" charset="0"/>
              </a:rPr>
              <a:t>are </a:t>
            </a:r>
            <a:r>
              <a:rPr lang="en-US" dirty="0" smtClean="0">
                <a:latin typeface="Fira Sans" panose="020B0503050000020004" pitchFamily="34" charset="0"/>
              </a:rPr>
              <a:t>BCCs </a:t>
            </a:r>
            <a:r>
              <a:rPr lang="en-US" dirty="0">
                <a:latin typeface="Fira Sans" panose="020B0503050000020004" pitchFamily="34" charset="0"/>
              </a:rPr>
              <a:t>&amp; 20% </a:t>
            </a:r>
            <a:r>
              <a:rPr lang="en-US" dirty="0" smtClean="0">
                <a:latin typeface="Fira Sans" panose="020B0503050000020004" pitchFamily="34" charset="0"/>
              </a:rPr>
              <a:t>are SCCs, </a:t>
            </a:r>
            <a:r>
              <a:rPr lang="en-US" dirty="0">
                <a:latin typeface="Fira Sans" panose="020B0503050000020004" pitchFamily="34" charset="0"/>
              </a:rPr>
              <a:t>which is roughly </a:t>
            </a:r>
            <a:r>
              <a:rPr lang="en-US" dirty="0" smtClean="0">
                <a:latin typeface="Fira Sans" panose="020B0503050000020004" pitchFamily="34" charset="0"/>
              </a:rPr>
              <a:t>about 250,000 </a:t>
            </a:r>
            <a:r>
              <a:rPr lang="en-US" dirty="0">
                <a:latin typeface="Fira Sans" panose="020B0503050000020004" pitchFamily="34" charset="0"/>
              </a:rPr>
              <a:t>new cases each year in the US only.</a:t>
            </a:r>
          </a:p>
        </p:txBody>
      </p:sp>
    </p:spTree>
    <p:extLst>
      <p:ext uri="{BB962C8B-B14F-4D97-AF65-F5344CB8AC3E}">
        <p14:creationId xmlns:p14="http://schemas.microsoft.com/office/powerpoint/2010/main" val="795111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Clinical Staging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367020" cy="3671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TNM system according to: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Size of the lesion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Lymph nodes Involvement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Metastasis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93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269</TotalTime>
  <Words>372</Words>
  <Application>Microsoft Office PowerPoint</Application>
  <PresentationFormat>Widescreen</PresentationFormat>
  <Paragraphs>105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Fira Sans Light</vt:lpstr>
      <vt:lpstr>Calibri</vt:lpstr>
      <vt:lpstr>Wingdings</vt:lpstr>
      <vt:lpstr>Fira Sans</vt:lpstr>
      <vt:lpstr>Arial</vt:lpstr>
      <vt:lpstr>Calibri Light</vt:lpstr>
      <vt:lpstr>Retrospect</vt:lpstr>
      <vt:lpstr>Squamous Cell Carcinoma</vt:lpstr>
      <vt:lpstr>Etiology</vt:lpstr>
      <vt:lpstr>Risk Factors</vt:lpstr>
      <vt:lpstr>Risk Factors 2</vt:lpstr>
      <vt:lpstr>Oncogenes &amp; Tumor suppressor genes</vt:lpstr>
      <vt:lpstr>Epidemiology</vt:lpstr>
      <vt:lpstr>Clinical Presentation</vt:lpstr>
      <vt:lpstr>Differential diagnosis  Basal Cell Carcinoma</vt:lpstr>
      <vt:lpstr>Clinical Staging   </vt:lpstr>
      <vt:lpstr>Diagnosis</vt:lpstr>
      <vt:lpstr>Histopathology</vt:lpstr>
      <vt:lpstr>Variants of SCC   </vt:lpstr>
      <vt:lpstr>Variants of SCC 2   </vt:lpstr>
      <vt:lpstr>Variants of SCC 3   </vt:lpstr>
      <vt:lpstr>Tumor Grading  1. Border’s System (1927)</vt:lpstr>
      <vt:lpstr>Tumor Grading  2. Pindborg’s System (1997)</vt:lpstr>
      <vt:lpstr>Tumor Grading 2  Other Systems</vt:lpstr>
      <vt:lpstr>Tumor Markers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</dc:title>
  <dc:creator>Mohannad Hisham</dc:creator>
  <cp:lastModifiedBy>Mohannad Hisham</cp:lastModifiedBy>
  <cp:revision>26</cp:revision>
  <dcterms:created xsi:type="dcterms:W3CDTF">2018-12-05T14:04:09Z</dcterms:created>
  <dcterms:modified xsi:type="dcterms:W3CDTF">2018-12-08T20:17:24Z</dcterms:modified>
</cp:coreProperties>
</file>